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alo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63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3042" y="2034365"/>
            <a:ext cx="7137321" cy="71373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34504" y="1028700"/>
            <a:ext cx="7624796" cy="8142986"/>
          </a:xfrm>
          <a:custGeom>
            <a:avLst/>
            <a:gdLst/>
            <a:ahLst/>
            <a:cxnLst/>
            <a:rect l="l" t="t" r="r" b="b"/>
            <a:pathLst>
              <a:path w="7624796" h="814298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599105" y="5143500"/>
            <a:ext cx="4884164" cy="4884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83559" y="3540245"/>
            <a:ext cx="3587414" cy="2530757"/>
          </a:xfrm>
          <a:custGeom>
            <a:avLst/>
            <a:gdLst/>
            <a:ahLst/>
            <a:cxnLst/>
            <a:rect l="l" t="t" r="r" b="b"/>
            <a:pathLst>
              <a:path w="3587414" h="2530757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72049" y="2975803"/>
            <a:ext cx="8467770" cy="487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0"/>
              </a:lnSpc>
              <a:spcBef>
                <a:spcPct val="0"/>
              </a:spcBef>
            </a:pPr>
            <a:r>
              <a:rPr lang="en-US" sz="11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TÌM HIỂU VỀ GIAO THỨC OAUTH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85309" y="1439346"/>
            <a:ext cx="2807763" cy="5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Nhóm 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49907" y="8487982"/>
            <a:ext cx="7686330" cy="58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500" b="1" spc="13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Giảng viên: Ths. Võ Viết Dũng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3337" y="3052542"/>
            <a:ext cx="3657793" cy="4256341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53204" r="-5320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321928" y="2463644"/>
            <a:ext cx="1361790" cy="1584629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4"/>
              <a:stretch>
                <a:fillRect l="-53434" r="-5343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186858" y="6374706"/>
            <a:ext cx="1361790" cy="1584629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61087" r="-6108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05358" y="5529739"/>
            <a:ext cx="1452288" cy="1689935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86858" y="3720257"/>
            <a:ext cx="5259509" cy="315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10646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KẾT LUẬN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59395" y="1726859"/>
            <a:ext cx="9228605" cy="20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Triển khai được ý tưởng như đề tài đã đưa ra thành một sản phẩm thực tế có ứng dụng cao.</a:t>
            </a:r>
          </a:p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Tìm hiểu framework Spring Boot,  framework SQL Server</a:t>
            </a:r>
          </a:p>
          <a:p>
            <a:pPr marL="604519" lvl="1" indent="-302260" algn="l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Dowload được công cụ hỗ trợ viết web local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16848" y="758383"/>
            <a:ext cx="892826" cy="949426"/>
            <a:chOff x="0" y="0"/>
            <a:chExt cx="764345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4345" cy="812800"/>
            </a:xfrm>
            <a:custGeom>
              <a:avLst/>
              <a:gdLst/>
              <a:ahLst/>
              <a:cxnLst/>
              <a:rect l="l" t="t" r="r" b="b"/>
              <a:pathLst>
                <a:path w="764345" h="812800">
                  <a:moveTo>
                    <a:pt x="382172" y="0"/>
                  </a:moveTo>
                  <a:cubicBezTo>
                    <a:pt x="171104" y="0"/>
                    <a:pt x="0" y="181951"/>
                    <a:pt x="0" y="406400"/>
                  </a:cubicBezTo>
                  <a:cubicBezTo>
                    <a:pt x="0" y="630849"/>
                    <a:pt x="171104" y="812800"/>
                    <a:pt x="382172" y="812800"/>
                  </a:cubicBezTo>
                  <a:cubicBezTo>
                    <a:pt x="593240" y="812800"/>
                    <a:pt x="764345" y="630849"/>
                    <a:pt x="764345" y="406400"/>
                  </a:cubicBezTo>
                  <a:cubicBezTo>
                    <a:pt x="764345" y="181951"/>
                    <a:pt x="593240" y="0"/>
                    <a:pt x="3821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1657" y="57150"/>
              <a:ext cx="62103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59395" y="996896"/>
            <a:ext cx="7545899" cy="5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Những Vấn Đề Làm Được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416848" y="3858183"/>
            <a:ext cx="892826" cy="949426"/>
            <a:chOff x="0" y="0"/>
            <a:chExt cx="764345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4345" cy="812800"/>
            </a:xfrm>
            <a:custGeom>
              <a:avLst/>
              <a:gdLst/>
              <a:ahLst/>
              <a:cxnLst/>
              <a:rect l="l" t="t" r="r" b="b"/>
              <a:pathLst>
                <a:path w="764345" h="812800">
                  <a:moveTo>
                    <a:pt x="382172" y="0"/>
                  </a:moveTo>
                  <a:cubicBezTo>
                    <a:pt x="171104" y="0"/>
                    <a:pt x="0" y="181951"/>
                    <a:pt x="0" y="406400"/>
                  </a:cubicBezTo>
                  <a:cubicBezTo>
                    <a:pt x="0" y="630849"/>
                    <a:pt x="171104" y="812800"/>
                    <a:pt x="382172" y="812800"/>
                  </a:cubicBezTo>
                  <a:cubicBezTo>
                    <a:pt x="593240" y="812800"/>
                    <a:pt x="764345" y="630849"/>
                    <a:pt x="764345" y="406400"/>
                  </a:cubicBezTo>
                  <a:cubicBezTo>
                    <a:pt x="764345" y="181951"/>
                    <a:pt x="593240" y="0"/>
                    <a:pt x="3821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1657" y="57150"/>
              <a:ext cx="62103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416848" y="6957982"/>
            <a:ext cx="892826" cy="949426"/>
            <a:chOff x="0" y="0"/>
            <a:chExt cx="764345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64345" cy="812800"/>
            </a:xfrm>
            <a:custGeom>
              <a:avLst/>
              <a:gdLst/>
              <a:ahLst/>
              <a:cxnLst/>
              <a:rect l="l" t="t" r="r" b="b"/>
              <a:pathLst>
                <a:path w="764345" h="812800">
                  <a:moveTo>
                    <a:pt x="382172" y="0"/>
                  </a:moveTo>
                  <a:cubicBezTo>
                    <a:pt x="171104" y="0"/>
                    <a:pt x="0" y="181951"/>
                    <a:pt x="0" y="406400"/>
                  </a:cubicBezTo>
                  <a:cubicBezTo>
                    <a:pt x="0" y="630849"/>
                    <a:pt x="171104" y="812800"/>
                    <a:pt x="382172" y="812800"/>
                  </a:cubicBezTo>
                  <a:cubicBezTo>
                    <a:pt x="593240" y="812800"/>
                    <a:pt x="764345" y="630849"/>
                    <a:pt x="764345" y="406400"/>
                  </a:cubicBezTo>
                  <a:cubicBezTo>
                    <a:pt x="764345" y="181951"/>
                    <a:pt x="593240" y="0"/>
                    <a:pt x="3821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1657" y="57150"/>
              <a:ext cx="62103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059395" y="7196494"/>
            <a:ext cx="5898520" cy="5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Hướng Phát Triển Đề Tài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59395" y="4039399"/>
            <a:ext cx="7778289" cy="5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Những Vấn Đề Chưa Làm Được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59395" y="4648620"/>
            <a:ext cx="9228605" cy="245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Về mặt thẩm mỹ của sản phẩm thực tế chưa cao.</a:t>
            </a:r>
          </a:p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Thao tác các chức năng chưa hoàn thiện.</a:t>
            </a:r>
          </a:p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Có một số phần cần thiết trong hệ thống nhưng nhóm đã không đề cập đến. </a:t>
            </a:r>
          </a:p>
          <a:p>
            <a:pPr marL="604519" lvl="1" indent="-302260" algn="l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Còn nhiều thiếu sót.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59395" y="8012183"/>
            <a:ext cx="9228605" cy="20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Cho phép ứng dụng bên thứ ba có được quyền truy cập hạn chế vào dịch vụ HTTP.</a:t>
            </a:r>
          </a:p>
          <a:p>
            <a:pPr marL="604519" lvl="1" indent="-302260" algn="l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Giới thiệu lớp ủy quyền và tách biệt vai trò của khách hàng với vai trò của chủ sở hữu tài nguyên.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06903" y="3310736"/>
            <a:ext cx="6995030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THANK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53489" y="2403386"/>
            <a:ext cx="2138817" cy="21388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04418" y="5572979"/>
            <a:ext cx="6225471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071626" y="2670677"/>
            <a:ext cx="4794193" cy="5246370"/>
            <a:chOff x="0" y="0"/>
            <a:chExt cx="580270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02703" cy="6350000"/>
            </a:xfrm>
            <a:custGeom>
              <a:avLst/>
              <a:gdLst/>
              <a:ahLst/>
              <a:cxnLst/>
              <a:rect l="l" t="t" r="r" b="b"/>
              <a:pathLst>
                <a:path w="5802703" h="6350000">
                  <a:moveTo>
                    <a:pt x="4421660" y="0"/>
                  </a:moveTo>
                  <a:lnTo>
                    <a:pt x="1381043" y="0"/>
                  </a:lnTo>
                  <a:cubicBezTo>
                    <a:pt x="618568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421660" y="6350000"/>
                  </a:lnTo>
                  <a:cubicBezTo>
                    <a:pt x="5184135" y="6350000"/>
                    <a:pt x="5802703" y="5673090"/>
                    <a:pt x="5802703" y="4838700"/>
                  </a:cubicBezTo>
                  <a:lnTo>
                    <a:pt x="5802703" y="0"/>
                  </a:lnTo>
                  <a:lnTo>
                    <a:pt x="4421660" y="0"/>
                  </a:lnTo>
                  <a:close/>
                </a:path>
              </a:pathLst>
            </a:custGeom>
            <a:blipFill>
              <a:blip r:embed="rId5"/>
              <a:stretch>
                <a:fillRect l="-32073" r="-32073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2687542" y="2410036"/>
            <a:ext cx="1148007" cy="11480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09112" y="7179103"/>
            <a:ext cx="1148007" cy="11480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53217" y="5418722"/>
            <a:ext cx="1776216" cy="936546"/>
            <a:chOff x="0" y="0"/>
            <a:chExt cx="467810" cy="2466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7810" cy="246662"/>
            </a:xfrm>
            <a:custGeom>
              <a:avLst/>
              <a:gdLst/>
              <a:ahLst/>
              <a:cxnLst/>
              <a:rect l="l" t="t" r="r" b="b"/>
              <a:pathLst>
                <a:path w="467810" h="246662">
                  <a:moveTo>
                    <a:pt x="0" y="0"/>
                  </a:moveTo>
                  <a:lnTo>
                    <a:pt x="467810" y="0"/>
                  </a:lnTo>
                  <a:lnTo>
                    <a:pt x="467810" y="246662"/>
                  </a:lnTo>
                  <a:lnTo>
                    <a:pt x="0" y="2466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67810" cy="265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01534" y="3408868"/>
            <a:ext cx="4043706" cy="294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TỔNG QUAN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26579" y="1893433"/>
            <a:ext cx="5959410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5000" b="1" spc="1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I. TÊN ĐỀ TÀI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26579" y="3104017"/>
            <a:ext cx="9151845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5000" b="1" spc="1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II. MÔ TẢ BÀI TOÁN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26579" y="4316867"/>
            <a:ext cx="8626793" cy="168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5000" b="1" spc="1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III. TÌM HIỂU GIAO THỨC OAUTH 1.0 VÀ 2.0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26579" y="6386967"/>
            <a:ext cx="9151845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5000" b="1" spc="1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IV. THỰC NGHIỆM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26579" y="7599817"/>
            <a:ext cx="9151845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5000" b="1" spc="19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V. KẾT LUẬN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2049" y="8754671"/>
            <a:ext cx="5408361" cy="493362"/>
          </a:xfrm>
          <a:custGeom>
            <a:avLst/>
            <a:gdLst/>
            <a:ahLst/>
            <a:cxnLst/>
            <a:rect l="l" t="t" r="r" b="b"/>
            <a:pathLst>
              <a:path w="5408361" h="493362">
                <a:moveTo>
                  <a:pt x="0" y="0"/>
                </a:moveTo>
                <a:lnTo>
                  <a:pt x="5408361" y="0"/>
                </a:lnTo>
                <a:lnTo>
                  <a:pt x="5408361" y="493361"/>
                </a:lnTo>
                <a:lnTo>
                  <a:pt x="0" y="493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85309" y="1448871"/>
            <a:ext cx="2807763" cy="3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53489" y="8821647"/>
            <a:ext cx="3772302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000" b="1" spc="78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www.reallygreatsite.com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265414" y="3604841"/>
            <a:ext cx="8923409" cy="3482573"/>
            <a:chOff x="0" y="0"/>
            <a:chExt cx="2350198" cy="9172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50198" cy="917221"/>
            </a:xfrm>
            <a:custGeom>
              <a:avLst/>
              <a:gdLst/>
              <a:ahLst/>
              <a:cxnLst/>
              <a:rect l="l" t="t" r="r" b="b"/>
              <a:pathLst>
                <a:path w="2350198" h="917221">
                  <a:moveTo>
                    <a:pt x="0" y="0"/>
                  </a:moveTo>
                  <a:lnTo>
                    <a:pt x="2350198" y="0"/>
                  </a:lnTo>
                  <a:lnTo>
                    <a:pt x="2350198" y="917221"/>
                  </a:lnTo>
                  <a:lnTo>
                    <a:pt x="0" y="917221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350198" cy="93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611788" y="2628419"/>
            <a:ext cx="5030161" cy="5030161"/>
            <a:chOff x="0" y="0"/>
            <a:chExt cx="14840029" cy="14840029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223" t="-25046" r="223" b="-2504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706251" y="6161550"/>
            <a:ext cx="1851727" cy="18517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553532" y="2478431"/>
            <a:ext cx="1431892" cy="143189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493071" y="2487956"/>
            <a:ext cx="6899641" cy="618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Mục tiêu của đề tài là nghiên cứu về giao thức Oauth:</a:t>
            </a:r>
          </a:p>
          <a:p>
            <a:pPr marL="755651" lvl="1" indent="-377825" algn="l">
              <a:lnSpc>
                <a:spcPts val="406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Giao thức có thể ứng dụng trong việc đăng nhập tài khoản mà không cần phải nhập username và password. </a:t>
            </a:r>
          </a:p>
          <a:p>
            <a:pPr marL="755651" lvl="1" indent="-377825" algn="l">
              <a:lnSpc>
                <a:spcPts val="406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Bảo mật mọi phiên làm việc của bạn trước mối đe dọa tấn công từ việc đăng nhập tài khoản. Ví dụ: Keylogger, Virus, Trojan,..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144394" y="3194377"/>
            <a:ext cx="1217541" cy="121754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45253" y="2409663"/>
            <a:ext cx="2989793" cy="588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MỤC TIÊU ĐỀ TÀI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60581" y="3155336"/>
            <a:ext cx="1031297" cy="103129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430136"/>
            <a:ext cx="6136318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KHÁI NIỆM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663956" y="2150860"/>
            <a:ext cx="4794032" cy="9485815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2527" r="-112527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472049" y="5223849"/>
            <a:ext cx="13178926" cy="2263224"/>
            <a:chOff x="0" y="0"/>
            <a:chExt cx="3470993" cy="5960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70993" cy="596075"/>
            </a:xfrm>
            <a:custGeom>
              <a:avLst/>
              <a:gdLst/>
              <a:ahLst/>
              <a:cxnLst/>
              <a:rect l="l" t="t" r="r" b="b"/>
              <a:pathLst>
                <a:path w="3470993" h="596075">
                  <a:moveTo>
                    <a:pt x="0" y="0"/>
                  </a:moveTo>
                  <a:lnTo>
                    <a:pt x="3470993" y="0"/>
                  </a:lnTo>
                  <a:lnTo>
                    <a:pt x="3470993" y="596075"/>
                  </a:lnTo>
                  <a:lnTo>
                    <a:pt x="0" y="5960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6000"/>
                  </a:srgbClr>
                </a:gs>
                <a:gs pos="100000">
                  <a:srgbClr val="9B9B9B">
                    <a:alpha val="192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3470993" cy="615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53164" y="5584571"/>
            <a:ext cx="9244684" cy="15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OAuth là một giao thức hoặc khung ủy quyền tiêu chuẩn cung cấp cho các ứng dụng khả năng truy cập được chỉ định an toàn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318891" y="4787425"/>
            <a:ext cx="1148007" cy="11480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483760" y="5888134"/>
            <a:ext cx="2001574" cy="200157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997849" y="8754671"/>
            <a:ext cx="1790091" cy="2083015"/>
            <a:chOff x="0" y="0"/>
            <a:chExt cx="6985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16979" y="5717503"/>
            <a:ext cx="2621028" cy="2621028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35000"/>
                  </a:srgbClr>
                </a:gs>
                <a:gs pos="100000">
                  <a:srgbClr val="288198">
                    <a:alpha val="35000"/>
                  </a:srgbClr>
                </a:gs>
              </a:gsLst>
              <a:lin ang="0"/>
            </a:gra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-24712" r="-24712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016012" y="4965728"/>
            <a:ext cx="3372803" cy="3372803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35000"/>
                  </a:srgbClr>
                </a:gs>
                <a:gs pos="100000">
                  <a:srgbClr val="288198">
                    <a:alpha val="35000"/>
                  </a:srgbClr>
                </a:gs>
              </a:gsLst>
              <a:lin ang="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>
                <a:alphaModFix amt="35000"/>
              </a:blip>
              <a:stretch>
                <a:fillRect l="-24712" r="-2471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7259300" y="9286875"/>
            <a:ext cx="1148007" cy="11480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300184" y="7190525"/>
            <a:ext cx="1148007" cy="114800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028700" y="3093358"/>
            <a:ext cx="0" cy="57711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V="1">
            <a:off x="1028700" y="8864536"/>
            <a:ext cx="1304227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266820" y="4569497"/>
            <a:ext cx="3927852" cy="3927852"/>
            <a:chOff x="0" y="0"/>
            <a:chExt cx="14840029" cy="14840029"/>
          </a:xfrm>
        </p:grpSpPr>
        <p:sp>
          <p:nvSpPr>
            <p:cNvPr id="20" name="Freeform 2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35000"/>
                  </a:srgbClr>
                </a:gs>
                <a:gs pos="100000">
                  <a:srgbClr val="288198">
                    <a:alpha val="35000"/>
                  </a:srgbClr>
                </a:gs>
              </a:gsLst>
              <a:lin ang="0"/>
            </a:gradFill>
          </p:spPr>
        </p:sp>
        <p:sp>
          <p:nvSpPr>
            <p:cNvPr id="21" name="Freeform 2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>
                <a:alphaModFix amt="35000"/>
              </a:blip>
              <a:stretch>
                <a:fillRect l="-24712" r="-24712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070972" y="4121503"/>
            <a:ext cx="4217028" cy="4217028"/>
            <a:chOff x="0" y="0"/>
            <a:chExt cx="14840029" cy="14840029"/>
          </a:xfrm>
        </p:grpSpPr>
        <p:sp>
          <p:nvSpPr>
            <p:cNvPr id="24" name="Freeform 2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35000"/>
                  </a:srgbClr>
                </a:gs>
                <a:gs pos="100000">
                  <a:srgbClr val="288198">
                    <a:alpha val="35000"/>
                  </a:srgbClr>
                </a:gs>
              </a:gsLst>
              <a:lin ang="0"/>
            </a:gradFill>
          </p:spPr>
        </p:sp>
        <p:sp>
          <p:nvSpPr>
            <p:cNvPr id="25" name="Freeform 2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>
                <a:alphaModFix amt="35000"/>
              </a:blip>
              <a:stretch>
                <a:fillRect l="-24712" r="-24712"/>
              </a:stretch>
            </a:blipFill>
          </p:spPr>
        </p:sp>
      </p:grpSp>
      <p:sp>
        <p:nvSpPr>
          <p:cNvPr id="27" name="AutoShape 27"/>
          <p:cNvSpPr/>
          <p:nvPr/>
        </p:nvSpPr>
        <p:spPr>
          <a:xfrm>
            <a:off x="4597871" y="8404652"/>
            <a:ext cx="0" cy="91976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8827817" y="8367106"/>
            <a:ext cx="0" cy="91976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Freeform 29"/>
          <p:cNvSpPr/>
          <p:nvPr/>
        </p:nvSpPr>
        <p:spPr>
          <a:xfrm>
            <a:off x="4138007" y="6533423"/>
            <a:ext cx="878005" cy="894913"/>
          </a:xfrm>
          <a:custGeom>
            <a:avLst/>
            <a:gdLst/>
            <a:ahLst/>
            <a:cxnLst/>
            <a:rect l="l" t="t" r="r" b="b"/>
            <a:pathLst>
              <a:path w="878005" h="894913">
                <a:moveTo>
                  <a:pt x="0" y="0"/>
                </a:moveTo>
                <a:lnTo>
                  <a:pt x="878005" y="0"/>
                </a:lnTo>
                <a:lnTo>
                  <a:pt x="878005" y="894913"/>
                </a:lnTo>
                <a:lnTo>
                  <a:pt x="0" y="894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28700" y="438703"/>
            <a:ext cx="12274900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LỊCH SỬ PHÁT TRIỂN</a:t>
            </a:r>
          </a:p>
        </p:txBody>
      </p:sp>
      <p:sp>
        <p:nvSpPr>
          <p:cNvPr id="31" name="Freeform 31"/>
          <p:cNvSpPr/>
          <p:nvPr/>
        </p:nvSpPr>
        <p:spPr>
          <a:xfrm>
            <a:off x="8388815" y="6204673"/>
            <a:ext cx="878005" cy="894913"/>
          </a:xfrm>
          <a:custGeom>
            <a:avLst/>
            <a:gdLst/>
            <a:ahLst/>
            <a:cxnLst/>
            <a:rect l="l" t="t" r="r" b="b"/>
            <a:pathLst>
              <a:path w="878005" h="894913">
                <a:moveTo>
                  <a:pt x="0" y="0"/>
                </a:moveTo>
                <a:lnTo>
                  <a:pt x="878005" y="0"/>
                </a:lnTo>
                <a:lnTo>
                  <a:pt x="878005" y="894913"/>
                </a:lnTo>
                <a:lnTo>
                  <a:pt x="0" y="894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194672" y="6085966"/>
            <a:ext cx="878005" cy="894913"/>
          </a:xfrm>
          <a:custGeom>
            <a:avLst/>
            <a:gdLst/>
            <a:ahLst/>
            <a:cxnLst/>
            <a:rect l="l" t="t" r="r" b="b"/>
            <a:pathLst>
              <a:path w="878005" h="894913">
                <a:moveTo>
                  <a:pt x="0" y="0"/>
                </a:moveTo>
                <a:lnTo>
                  <a:pt x="878005" y="0"/>
                </a:lnTo>
                <a:lnTo>
                  <a:pt x="878005" y="894913"/>
                </a:lnTo>
                <a:lnTo>
                  <a:pt x="0" y="894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116410" y="8927465"/>
            <a:ext cx="1422164" cy="66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2006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331" y="8927465"/>
            <a:ext cx="1422164" cy="66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2010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19664" y="8927465"/>
            <a:ext cx="1422164" cy="66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2012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49226" y="8584565"/>
            <a:ext cx="3797928" cy="13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Bản dự thảo:</a:t>
            </a:r>
          </a:p>
          <a:p>
            <a:pPr algn="ctr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11/2024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5575" y="2240317"/>
            <a:ext cx="10005171" cy="58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500" b="1" spc="13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Từng bước phát triển của Oauth.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708465" y="3230599"/>
            <a:ext cx="5002586" cy="58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500" b="1" spc="13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Hướng phát triển.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22753" y="6477921"/>
            <a:ext cx="1809478" cy="118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500" b="1" spc="13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OPEN ID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48551" y="6147523"/>
            <a:ext cx="2107725" cy="13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OAUTH</a:t>
            </a:r>
          </a:p>
          <a:p>
            <a:pPr algn="ctr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1.0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76884" y="5949820"/>
            <a:ext cx="2107725" cy="13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OAUTH</a:t>
            </a:r>
          </a:p>
          <a:p>
            <a:pPr algn="ctr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125624" y="5569303"/>
            <a:ext cx="2107725" cy="13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OAUTH</a:t>
            </a:r>
          </a:p>
          <a:p>
            <a:pPr algn="ctr">
              <a:lnSpc>
                <a:spcPts val="5439"/>
              </a:lnSpc>
            </a:pPr>
            <a:r>
              <a:rPr lang="en-US" sz="3999" b="1" spc="15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2974069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8"/>
                </a:lnTo>
                <a:lnTo>
                  <a:pt x="16235138" y="16235138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1075" y="7522781"/>
            <a:ext cx="4856891" cy="15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CONSUMER TRAO ĐỔI TOKREQUESTEN CHO ACCESS TOKEN</a:t>
            </a:r>
          </a:p>
        </p:txBody>
      </p:sp>
      <p:sp>
        <p:nvSpPr>
          <p:cNvPr id="5" name="Freeform 5"/>
          <p:cNvSpPr/>
          <p:nvPr/>
        </p:nvSpPr>
        <p:spPr>
          <a:xfrm>
            <a:off x="4967966" y="1794438"/>
            <a:ext cx="8352068" cy="8013175"/>
          </a:xfrm>
          <a:custGeom>
            <a:avLst/>
            <a:gdLst/>
            <a:ahLst/>
            <a:cxnLst/>
            <a:rect l="l" t="t" r="r" b="b"/>
            <a:pathLst>
              <a:path w="8352068" h="8013175">
                <a:moveTo>
                  <a:pt x="0" y="0"/>
                </a:moveTo>
                <a:lnTo>
                  <a:pt x="8352068" y="0"/>
                </a:lnTo>
                <a:lnTo>
                  <a:pt x="8352068" y="8013175"/>
                </a:lnTo>
                <a:lnTo>
                  <a:pt x="0" y="8013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69169"/>
            <a:ext cx="12400621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KIẾN TRÚC OAUTH 1.0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20034" y="2265469"/>
            <a:ext cx="4856891" cy="15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CONSUMER CÓ ĐƯỢC REQUEST TOKEN TRÁI PHÉP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20034" y="7696727"/>
            <a:ext cx="4856891" cy="15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USER ỦY QUYỀN REQUEST TOKEN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2974069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8"/>
                </a:lnTo>
                <a:lnTo>
                  <a:pt x="16235138" y="16235138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81972" y="1948719"/>
            <a:ext cx="11324056" cy="7767778"/>
          </a:xfrm>
          <a:custGeom>
            <a:avLst/>
            <a:gdLst/>
            <a:ahLst/>
            <a:cxnLst/>
            <a:rect l="l" t="t" r="r" b="b"/>
            <a:pathLst>
              <a:path w="11324056" h="7767778">
                <a:moveTo>
                  <a:pt x="0" y="0"/>
                </a:moveTo>
                <a:lnTo>
                  <a:pt x="11324056" y="0"/>
                </a:lnTo>
                <a:lnTo>
                  <a:pt x="11324056" y="7767778"/>
                </a:lnTo>
                <a:lnTo>
                  <a:pt x="0" y="7767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0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69169"/>
            <a:ext cx="12400621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KIẾN TRÚC OAUTH 2.0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2974069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8"/>
                </a:lnTo>
                <a:lnTo>
                  <a:pt x="16235138" y="16235138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410937" y="2461409"/>
            <a:ext cx="7217240" cy="3076958"/>
          </a:xfrm>
          <a:custGeom>
            <a:avLst/>
            <a:gdLst/>
            <a:ahLst/>
            <a:cxnLst/>
            <a:rect l="l" t="t" r="r" b="b"/>
            <a:pathLst>
              <a:path w="7217240" h="3076958">
                <a:moveTo>
                  <a:pt x="7217240" y="0"/>
                </a:moveTo>
                <a:lnTo>
                  <a:pt x="0" y="0"/>
                </a:lnTo>
                <a:lnTo>
                  <a:pt x="0" y="3076959"/>
                </a:lnTo>
                <a:lnTo>
                  <a:pt x="7217240" y="3076959"/>
                </a:lnTo>
                <a:lnTo>
                  <a:pt x="7217240" y="0"/>
                </a:lnTo>
                <a:close/>
              </a:path>
            </a:pathLst>
          </a:custGeom>
          <a:blipFill>
            <a:blip r:embed="rId5">
              <a:alphaModFix amt="9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06436" y="2430410"/>
            <a:ext cx="8195451" cy="3494003"/>
          </a:xfrm>
          <a:custGeom>
            <a:avLst/>
            <a:gdLst/>
            <a:ahLst/>
            <a:cxnLst/>
            <a:rect l="l" t="t" r="r" b="b"/>
            <a:pathLst>
              <a:path w="8195451" h="3494003">
                <a:moveTo>
                  <a:pt x="0" y="0"/>
                </a:moveTo>
                <a:lnTo>
                  <a:pt x="8195451" y="0"/>
                </a:lnTo>
                <a:lnTo>
                  <a:pt x="8195451" y="3494004"/>
                </a:lnTo>
                <a:lnTo>
                  <a:pt x="0" y="3494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75264" y="5143500"/>
            <a:ext cx="666614" cy="666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91785" y="2191534"/>
            <a:ext cx="2181323" cy="2344125"/>
            <a:chOff x="0" y="0"/>
            <a:chExt cx="75635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6350" cy="812800"/>
            </a:xfrm>
            <a:custGeom>
              <a:avLst/>
              <a:gdLst/>
              <a:ahLst/>
              <a:cxnLst/>
              <a:rect l="l" t="t" r="r" b="b"/>
              <a:pathLst>
                <a:path w="756350" h="812800">
                  <a:moveTo>
                    <a:pt x="378175" y="0"/>
                  </a:moveTo>
                  <a:lnTo>
                    <a:pt x="756350" y="203200"/>
                  </a:lnTo>
                  <a:lnTo>
                    <a:pt x="756350" y="609600"/>
                  </a:lnTo>
                  <a:lnTo>
                    <a:pt x="37817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78175" y="0"/>
                  </a:lnTo>
                  <a:close/>
                </a:path>
              </a:pathLst>
            </a:custGeom>
            <a:solidFill>
              <a:srgbClr val="1D386D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7291785" y="4595984"/>
            <a:ext cx="2181323" cy="2344125"/>
            <a:chOff x="0" y="0"/>
            <a:chExt cx="75635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6350" cy="812800"/>
            </a:xfrm>
            <a:custGeom>
              <a:avLst/>
              <a:gdLst/>
              <a:ahLst/>
              <a:cxnLst/>
              <a:rect l="l" t="t" r="r" b="b"/>
              <a:pathLst>
                <a:path w="756350" h="812800">
                  <a:moveTo>
                    <a:pt x="378175" y="0"/>
                  </a:moveTo>
                  <a:lnTo>
                    <a:pt x="756350" y="203200"/>
                  </a:lnTo>
                  <a:lnTo>
                    <a:pt x="756350" y="609600"/>
                  </a:lnTo>
                  <a:lnTo>
                    <a:pt x="37817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78175" y="0"/>
                  </a:lnTo>
                  <a:close/>
                </a:path>
              </a:pathLst>
            </a:custGeom>
            <a:solidFill>
              <a:srgbClr val="1D386D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7329343" y="7302500"/>
            <a:ext cx="2181323" cy="2344125"/>
            <a:chOff x="0" y="0"/>
            <a:chExt cx="75635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6350" cy="812800"/>
            </a:xfrm>
            <a:custGeom>
              <a:avLst/>
              <a:gdLst/>
              <a:ahLst/>
              <a:cxnLst/>
              <a:rect l="l" t="t" r="r" b="b"/>
              <a:pathLst>
                <a:path w="756350" h="812800">
                  <a:moveTo>
                    <a:pt x="378175" y="0"/>
                  </a:moveTo>
                  <a:lnTo>
                    <a:pt x="756350" y="203200"/>
                  </a:lnTo>
                  <a:lnTo>
                    <a:pt x="756350" y="609600"/>
                  </a:lnTo>
                  <a:lnTo>
                    <a:pt x="37817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78175" y="0"/>
                  </a:lnTo>
                  <a:close/>
                </a:path>
              </a:pathLst>
            </a:custGeom>
            <a:solidFill>
              <a:srgbClr val="1D386D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Freeform 15"/>
          <p:cNvSpPr/>
          <p:nvPr/>
        </p:nvSpPr>
        <p:spPr>
          <a:xfrm>
            <a:off x="-1455877" y="6448289"/>
            <a:ext cx="8195451" cy="3494003"/>
          </a:xfrm>
          <a:custGeom>
            <a:avLst/>
            <a:gdLst/>
            <a:ahLst/>
            <a:cxnLst/>
            <a:rect l="l" t="t" r="r" b="b"/>
            <a:pathLst>
              <a:path w="8195451" h="3494003">
                <a:moveTo>
                  <a:pt x="0" y="0"/>
                </a:moveTo>
                <a:lnTo>
                  <a:pt x="8195450" y="0"/>
                </a:lnTo>
                <a:lnTo>
                  <a:pt x="8195450" y="3494003"/>
                </a:lnTo>
                <a:lnTo>
                  <a:pt x="0" y="3494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5400000">
            <a:off x="6120256" y="5086297"/>
            <a:ext cx="9137241" cy="1022047"/>
            <a:chOff x="0" y="0"/>
            <a:chExt cx="2406516" cy="2691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6516" cy="269181"/>
            </a:xfrm>
            <a:custGeom>
              <a:avLst/>
              <a:gdLst/>
              <a:ahLst/>
              <a:cxnLst/>
              <a:rect l="l" t="t" r="r" b="b"/>
              <a:pathLst>
                <a:path w="2406516" h="269181">
                  <a:moveTo>
                    <a:pt x="2203316" y="0"/>
                  </a:moveTo>
                  <a:cubicBezTo>
                    <a:pt x="2315540" y="0"/>
                    <a:pt x="2406516" y="60258"/>
                    <a:pt x="2406516" y="134591"/>
                  </a:cubicBezTo>
                  <a:cubicBezTo>
                    <a:pt x="2406516" y="208923"/>
                    <a:pt x="2315540" y="269181"/>
                    <a:pt x="2203316" y="269181"/>
                  </a:cubicBezTo>
                  <a:lnTo>
                    <a:pt x="203200" y="269181"/>
                  </a:lnTo>
                  <a:cubicBezTo>
                    <a:pt x="90976" y="269181"/>
                    <a:pt x="0" y="208923"/>
                    <a:pt x="0" y="134591"/>
                  </a:cubicBezTo>
                  <a:cubicBezTo>
                    <a:pt x="0" y="60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D386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2406516" cy="259656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4060"/>
                </a:lnSpc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Oauth 2.0 được phát triển lên từ Oauth 1.0.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12256236" y="4909810"/>
            <a:ext cx="7217240" cy="3076958"/>
          </a:xfrm>
          <a:custGeom>
            <a:avLst/>
            <a:gdLst/>
            <a:ahLst/>
            <a:cxnLst/>
            <a:rect l="l" t="t" r="r" b="b"/>
            <a:pathLst>
              <a:path w="7217240" h="3076958">
                <a:moveTo>
                  <a:pt x="7217239" y="0"/>
                </a:moveTo>
                <a:lnTo>
                  <a:pt x="0" y="0"/>
                </a:lnTo>
                <a:lnTo>
                  <a:pt x="0" y="3076958"/>
                </a:lnTo>
                <a:lnTo>
                  <a:pt x="7217239" y="3076958"/>
                </a:lnTo>
                <a:lnTo>
                  <a:pt x="7217239" y="0"/>
                </a:lnTo>
                <a:close/>
              </a:path>
            </a:pathLst>
          </a:custGeom>
          <a:blipFill>
            <a:blip r:embed="rId5">
              <a:alphaModFix amt="9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634887" y="5028541"/>
            <a:ext cx="4167960" cy="258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Access token có thời gian hết hạn, tặng thêm bảo mật cho hệ thống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1" name="Freeform 21"/>
          <p:cNvSpPr/>
          <p:nvPr/>
        </p:nvSpPr>
        <p:spPr>
          <a:xfrm flipH="1">
            <a:off x="14740630" y="7383899"/>
            <a:ext cx="4780470" cy="2038079"/>
          </a:xfrm>
          <a:custGeom>
            <a:avLst/>
            <a:gdLst/>
            <a:ahLst/>
            <a:cxnLst/>
            <a:rect l="l" t="t" r="r" b="b"/>
            <a:pathLst>
              <a:path w="4780470" h="2038079">
                <a:moveTo>
                  <a:pt x="4780470" y="0"/>
                </a:moveTo>
                <a:lnTo>
                  <a:pt x="0" y="0"/>
                </a:lnTo>
                <a:lnTo>
                  <a:pt x="0" y="2038079"/>
                </a:lnTo>
                <a:lnTo>
                  <a:pt x="4780470" y="2038079"/>
                </a:lnTo>
                <a:lnTo>
                  <a:pt x="4780470" y="0"/>
                </a:lnTo>
                <a:close/>
              </a:path>
            </a:pathLst>
          </a:custGeom>
          <a:blipFill>
            <a:blip r:embed="rId5">
              <a:alphaModFix amt="9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967531" y="7595958"/>
            <a:ext cx="3153682" cy="103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Nhận access token dễ dàng</a:t>
            </a:r>
          </a:p>
        </p:txBody>
      </p:sp>
      <p:sp>
        <p:nvSpPr>
          <p:cNvPr id="23" name="Freeform 23"/>
          <p:cNvSpPr/>
          <p:nvPr/>
        </p:nvSpPr>
        <p:spPr>
          <a:xfrm flipH="1">
            <a:off x="11464458" y="8539393"/>
            <a:ext cx="5194196" cy="2214465"/>
          </a:xfrm>
          <a:custGeom>
            <a:avLst/>
            <a:gdLst/>
            <a:ahLst/>
            <a:cxnLst/>
            <a:rect l="l" t="t" r="r" b="b"/>
            <a:pathLst>
              <a:path w="5194196" h="2214465">
                <a:moveTo>
                  <a:pt x="5194197" y="0"/>
                </a:moveTo>
                <a:lnTo>
                  <a:pt x="0" y="0"/>
                </a:lnTo>
                <a:lnTo>
                  <a:pt x="0" y="2214465"/>
                </a:lnTo>
                <a:lnTo>
                  <a:pt x="5194197" y="2214465"/>
                </a:lnTo>
                <a:lnTo>
                  <a:pt x="5194197" y="0"/>
                </a:lnTo>
                <a:close/>
              </a:path>
            </a:pathLst>
          </a:custGeom>
          <a:blipFill>
            <a:blip r:embed="rId5">
              <a:alphaModFix amt="9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36865" y="739951"/>
            <a:ext cx="9312412" cy="153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BẢNG SO SÁNH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1876" y="2628584"/>
            <a:ext cx="4249005" cy="59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BẢO MẬT KÉM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23743" y="3578079"/>
            <a:ext cx="4865272" cy="103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Phát sinh lỗi bảo mật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Session Fixation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86437" y="2721270"/>
            <a:ext cx="4729188" cy="15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Ảnh hưởng đến việc chia sẻ tài nguyên phía máy khách nếu bị hack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07061" y="2929257"/>
            <a:ext cx="1121136" cy="103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BẢO MẬT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94390" y="5296399"/>
            <a:ext cx="1651230" cy="103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NHƯỢC  ĐIỂM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92220" y="7941798"/>
            <a:ext cx="1255570" cy="103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ƯU ĐIỂM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15138" y="6646463"/>
            <a:ext cx="4924222" cy="59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TIỆN LỢI CHO LOGIN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15138" y="7595958"/>
            <a:ext cx="4509703" cy="15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Không phải nhập user và pass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151461" y="1679089"/>
            <a:ext cx="4249005" cy="59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BẢO MẬT RẤT TỐT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23900" y="8875736"/>
            <a:ext cx="3294352" cy="15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Việc chia sẽ nguyên dễ dàng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35" name="AutoShape 35"/>
          <p:cNvSpPr/>
          <p:nvPr/>
        </p:nvSpPr>
        <p:spPr>
          <a:xfrm flipH="1" flipV="1">
            <a:off x="6524841" y="4456280"/>
            <a:ext cx="414518" cy="79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 flipH="1">
            <a:off x="6939360" y="4464237"/>
            <a:ext cx="0" cy="14947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6939360" y="5958988"/>
            <a:ext cx="28689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6524841" y="3382646"/>
            <a:ext cx="70141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6939360" y="6190954"/>
            <a:ext cx="28689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H="1">
            <a:off x="6939360" y="6190954"/>
            <a:ext cx="0" cy="228248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6939360" y="8455513"/>
            <a:ext cx="28689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9473108" y="3363596"/>
            <a:ext cx="67617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V="1">
            <a:off x="9473108" y="5597320"/>
            <a:ext cx="704745" cy="17072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V="1">
            <a:off x="9510796" y="8472164"/>
            <a:ext cx="704745" cy="479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11382124" y="3344546"/>
            <a:ext cx="7693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 flipH="1" flipV="1">
            <a:off x="11305141" y="6071144"/>
            <a:ext cx="500156" cy="1065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>
            <a:off x="11805297" y="6081802"/>
            <a:ext cx="0" cy="20023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11805297" y="8084154"/>
            <a:ext cx="247066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>
            <a:off x="11305141" y="5457757"/>
            <a:ext cx="7693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460659" y="2125250"/>
            <a:ext cx="12338671" cy="7122783"/>
            <a:chOff x="0" y="0"/>
            <a:chExt cx="3249691" cy="18759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49691" cy="1875959"/>
            </a:xfrm>
            <a:custGeom>
              <a:avLst/>
              <a:gdLst/>
              <a:ahLst/>
              <a:cxnLst/>
              <a:rect l="l" t="t" r="r" b="b"/>
              <a:pathLst>
                <a:path w="3249691" h="1875959">
                  <a:moveTo>
                    <a:pt x="0" y="0"/>
                  </a:moveTo>
                  <a:lnTo>
                    <a:pt x="3249691" y="0"/>
                  </a:lnTo>
                  <a:lnTo>
                    <a:pt x="3249691" y="1875959"/>
                  </a:lnTo>
                  <a:lnTo>
                    <a:pt x="0" y="1875959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249691" cy="1895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88523" y="2631060"/>
            <a:ext cx="5872136" cy="6271213"/>
          </a:xfrm>
          <a:custGeom>
            <a:avLst/>
            <a:gdLst/>
            <a:ahLst/>
            <a:cxnLst/>
            <a:rect l="l" t="t" r="r" b="b"/>
            <a:pathLst>
              <a:path w="5872136" h="6271213">
                <a:moveTo>
                  <a:pt x="5872136" y="0"/>
                </a:moveTo>
                <a:lnTo>
                  <a:pt x="0" y="0"/>
                </a:lnTo>
                <a:lnTo>
                  <a:pt x="0" y="6271213"/>
                </a:lnTo>
                <a:lnTo>
                  <a:pt x="5872136" y="6271213"/>
                </a:lnTo>
                <a:lnTo>
                  <a:pt x="587213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10336" y="459483"/>
            <a:ext cx="8642952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THỰC NGHIỆM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23832" y="2236212"/>
            <a:ext cx="9803079" cy="689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5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Bước 1: Xây dựng một hệ thống</a:t>
            </a:r>
          </a:p>
          <a:p>
            <a:pPr algn="l">
              <a:lnSpc>
                <a:spcPts val="5005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  - Tạo một cơ sở dữ liệu chia sẻ tài nguyên</a:t>
            </a:r>
          </a:p>
          <a:p>
            <a:pPr algn="l">
              <a:lnSpc>
                <a:spcPts val="5005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  - Tạo website trên spring boot bằng Java</a:t>
            </a:r>
          </a:p>
          <a:p>
            <a:pPr algn="l">
              <a:lnSpc>
                <a:spcPts val="5005"/>
              </a:lnSpc>
            </a:pPr>
            <a:endParaRPr lang="en-US" sz="3500">
              <a:solidFill>
                <a:srgbClr val="FFFFFF"/>
              </a:solidFill>
              <a:latin typeface="Baloo"/>
              <a:ea typeface="Baloo"/>
              <a:cs typeface="Baloo"/>
              <a:sym typeface="Baloo"/>
            </a:endParaRPr>
          </a:p>
          <a:p>
            <a:pPr algn="l">
              <a:lnSpc>
                <a:spcPts val="5005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Bước 2: Hoàn thiện hệ thống</a:t>
            </a:r>
          </a:p>
          <a:p>
            <a:pPr algn="l">
              <a:lnSpc>
                <a:spcPts val="5005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  - Hoàn thiệncác chức năngcần thiết</a:t>
            </a:r>
          </a:p>
          <a:p>
            <a:pPr algn="l">
              <a:lnSpc>
                <a:spcPts val="5005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  - Tạo độ thẩm mĩ cho website</a:t>
            </a:r>
          </a:p>
          <a:p>
            <a:pPr algn="l">
              <a:lnSpc>
                <a:spcPts val="5005"/>
              </a:lnSpc>
            </a:pPr>
            <a:endParaRPr lang="en-US" sz="3500">
              <a:solidFill>
                <a:srgbClr val="FFFFFF"/>
              </a:solidFill>
              <a:latin typeface="Baloo"/>
              <a:ea typeface="Baloo"/>
              <a:cs typeface="Baloo"/>
              <a:sym typeface="Baloo"/>
            </a:endParaRPr>
          </a:p>
          <a:p>
            <a:pPr algn="l">
              <a:lnSpc>
                <a:spcPts val="5005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Bước 3: Chứng thực bằng giao thức Oauth 2.0</a:t>
            </a:r>
          </a:p>
          <a:p>
            <a:pPr algn="l">
              <a:lnSpc>
                <a:spcPts val="5005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- Sinh Access Token (Thay cho User &amp; Pass)</a:t>
            </a:r>
          </a:p>
          <a:p>
            <a:pPr algn="l">
              <a:lnSpc>
                <a:spcPts val="5005"/>
              </a:lnSpc>
            </a:pPr>
            <a:r>
              <a:rPr lang="en-US" sz="35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- Sinh Refesh Token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522</Words>
  <Application>Microsoft Office PowerPoint</Application>
  <PresentationFormat>Custom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Baloo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Simple Cybersecurity Presentation</dc:title>
  <dc:creator>Nguyễn Công Thành</dc:creator>
  <cp:lastModifiedBy>Nguyễn Công Thành</cp:lastModifiedBy>
  <cp:revision>1</cp:revision>
  <dcterms:created xsi:type="dcterms:W3CDTF">2006-08-16T00:00:00Z</dcterms:created>
  <dcterms:modified xsi:type="dcterms:W3CDTF">2025-01-10T01:59:27Z</dcterms:modified>
  <dc:identifier>DAGbz0HMhJE</dc:identifier>
</cp:coreProperties>
</file>